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9" r:id="rId2"/>
    <p:sldId id="274" r:id="rId3"/>
    <p:sldId id="275" r:id="rId4"/>
    <p:sldId id="276" r:id="rId5"/>
    <p:sldId id="292" r:id="rId6"/>
    <p:sldId id="277" r:id="rId7"/>
    <p:sldId id="278" r:id="rId8"/>
    <p:sldId id="298" r:id="rId9"/>
    <p:sldId id="279" r:id="rId10"/>
    <p:sldId id="293" r:id="rId11"/>
    <p:sldId id="294" r:id="rId12"/>
    <p:sldId id="280" r:id="rId13"/>
    <p:sldId id="281" r:id="rId14"/>
    <p:sldId id="282" r:id="rId15"/>
    <p:sldId id="295" r:id="rId16"/>
    <p:sldId id="29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66CC"/>
    <a:srgbClr val="9AE7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DF1A0-5117-4C76-8CE2-2225D127977B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ED55-A904-47A4-AE80-1810AFE2C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DF1A0-5117-4C76-8CE2-2225D127977B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6ED55-A904-47A4-AE80-1810AFE2C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4.wmf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59" y="214290"/>
            <a:ext cx="91450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4071942"/>
            <a:ext cx="3929058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в одну сторону,</a:t>
            </a:r>
            <a:endParaRPr lang="en-US" sz="2800" b="1" i="1" dirty="0" smtClean="0"/>
          </a:p>
          <a:p>
            <a:pPr algn="ctr"/>
            <a:r>
              <a:rPr lang="ru-RU" sz="2800" b="1" i="1" dirty="0" smtClean="0"/>
              <a:t> направлена в ту же сторону, а ее модуль равен сумме модулей составляющих сил.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t="18750" b="24999"/>
          <a:stretch>
            <a:fillRect/>
          </a:stretch>
        </p:blipFill>
        <p:spPr bwMode="auto">
          <a:xfrm>
            <a:off x="0" y="2643182"/>
            <a:ext cx="4165600" cy="85725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t="20642" b="24311"/>
          <a:stretch>
            <a:fillRect/>
          </a:stretch>
        </p:blipFill>
        <p:spPr bwMode="auto">
          <a:xfrm>
            <a:off x="4429124" y="2714620"/>
            <a:ext cx="4404124" cy="85517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142976" y="0"/>
            <a:ext cx="7715304" cy="212365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Равнодействующая сил, направленных по одной прямой </a:t>
            </a:r>
            <a:endParaRPr lang="ru-RU" sz="44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500166" y="2071678"/>
            <a:ext cx="142876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715008" y="2143116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19" y="357166"/>
            <a:ext cx="739015" cy="857256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357686" y="3714752"/>
            <a:ext cx="4572000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/>
              <a:t>в противоположные стороны, направлена в сторону большей по  модулю  силы, а  ее  модуль равен разности     модулей    составляющих     сил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9950" y="3857625"/>
            <a:ext cx="19240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r="31034" b="15556"/>
          <a:stretch>
            <a:fillRect/>
          </a:stretch>
        </p:blipFill>
        <p:spPr bwMode="auto">
          <a:xfrm>
            <a:off x="0" y="3214686"/>
            <a:ext cx="2850454" cy="2357454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18750" b="24999"/>
          <a:stretch>
            <a:fillRect/>
          </a:stretch>
        </p:blipFill>
        <p:spPr bwMode="auto">
          <a:xfrm>
            <a:off x="0" y="2214554"/>
            <a:ext cx="4165600" cy="85725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t="20642" b="24311"/>
          <a:stretch>
            <a:fillRect/>
          </a:stretch>
        </p:blipFill>
        <p:spPr bwMode="auto">
          <a:xfrm>
            <a:off x="4572000" y="2216634"/>
            <a:ext cx="4404124" cy="85517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142976" y="357166"/>
            <a:ext cx="7715304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Равнодействующая сил, направленных по одной прямой </a:t>
            </a:r>
            <a:endParaRPr lang="ru-RU" sz="36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571604" y="1643050"/>
            <a:ext cx="142876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86380" y="1571612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Стрелка вниз 23"/>
          <p:cNvSpPr/>
          <p:nvPr/>
        </p:nvSpPr>
        <p:spPr>
          <a:xfrm flipV="1">
            <a:off x="8143900" y="4000504"/>
            <a:ext cx="142876" cy="85725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7858148" y="4929198"/>
            <a:ext cx="642942" cy="928694"/>
          </a:xfrm>
          <a:prstGeom prst="down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5429264"/>
            <a:ext cx="238125" cy="390525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5286388"/>
            <a:ext cx="247650" cy="3905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6113784"/>
            <a:ext cx="357190" cy="563261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6143644"/>
            <a:ext cx="342900" cy="390525"/>
          </a:xfrm>
          <a:prstGeom prst="rect">
            <a:avLst/>
          </a:prstGeom>
          <a:noFill/>
        </p:spPr>
      </p:pic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19" y="357166"/>
            <a:ext cx="739015" cy="857256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1090" y="5786454"/>
            <a:ext cx="285751" cy="357190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3857628"/>
            <a:ext cx="17811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трелка вниз 24"/>
          <p:cNvSpPr/>
          <p:nvPr/>
        </p:nvSpPr>
        <p:spPr>
          <a:xfrm>
            <a:off x="3857620" y="4714884"/>
            <a:ext cx="428628" cy="642942"/>
          </a:xfrm>
          <a:prstGeom prst="down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000496" y="4786322"/>
            <a:ext cx="142876" cy="10001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572008"/>
            <a:ext cx="519815" cy="852496"/>
          </a:xfrm>
          <a:prstGeom prst="rect">
            <a:avLst/>
          </a:prstGeom>
          <a:noFill/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3929066"/>
            <a:ext cx="428628" cy="702950"/>
          </a:xfrm>
          <a:prstGeom prst="rect">
            <a:avLst/>
          </a:prstGeom>
          <a:noFill/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429264"/>
            <a:ext cx="357190" cy="563261"/>
          </a:xfrm>
          <a:prstGeom prst="rect">
            <a:avLst/>
          </a:prstGeom>
          <a:noFill/>
        </p:spPr>
      </p:pic>
      <p:pic>
        <p:nvPicPr>
          <p:cNvPr id="34" name="Picture 2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6143644"/>
            <a:ext cx="571483" cy="71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Задача 1.</a:t>
            </a:r>
          </a:p>
          <a:p>
            <a:r>
              <a:rPr lang="ru-RU" sz="3200" b="1" dirty="0" smtClean="0"/>
              <a:t>Найти равнодействующую сил, направленную вдоль одной прямой в одну сторону, если первая сила равна 3 Н , вторая 5 Н</a:t>
            </a:r>
            <a:r>
              <a:rPr lang="ru-RU" sz="2800" b="1" dirty="0" smtClean="0"/>
              <a:t>.  </a:t>
            </a:r>
            <a:endParaRPr lang="en-US" sz="2800" b="1" dirty="0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2000240"/>
          <a:ext cx="2000232" cy="3400425"/>
        </p:xfrm>
        <a:graphic>
          <a:graphicData uri="http://schemas.openxmlformats.org/drawingml/2006/table">
            <a:tbl>
              <a:tblPr/>
              <a:tblGrid>
                <a:gridCol w="2000232"/>
              </a:tblGrid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Дано: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4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=3 </a:t>
                      </a:r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4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 5 </a:t>
                      </a:r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endParaRPr lang="ru-RU" sz="4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R-?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71638" y="1928802"/>
          <a:ext cx="7072362" cy="4248150"/>
        </p:xfrm>
        <a:graphic>
          <a:graphicData uri="http://schemas.openxmlformats.org/drawingml/2006/table">
            <a:tbl>
              <a:tblPr/>
              <a:tblGrid>
                <a:gridCol w="2357454"/>
                <a:gridCol w="2357454"/>
                <a:gridCol w="2357454"/>
              </a:tblGrid>
              <a:tr h="23191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Решение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602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+F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 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Н+5Н = 8Н,</a:t>
                      </a:r>
                    </a:p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т.к. в одном направлении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3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271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68"/>
          <p:cNvGrpSpPr/>
          <p:nvPr/>
        </p:nvGrpSpPr>
        <p:grpSpPr>
          <a:xfrm>
            <a:off x="2214546" y="4214818"/>
            <a:ext cx="5716628" cy="1643868"/>
            <a:chOff x="2214546" y="3286124"/>
            <a:chExt cx="5716628" cy="1643868"/>
          </a:xfrm>
        </p:grpSpPr>
        <p:grpSp>
          <p:nvGrpSpPr>
            <p:cNvPr id="4" name="Группа 18"/>
            <p:cNvGrpSpPr/>
            <p:nvPr/>
          </p:nvGrpSpPr>
          <p:grpSpPr>
            <a:xfrm>
              <a:off x="2214546" y="3286124"/>
              <a:ext cx="2144728" cy="357984"/>
              <a:chOff x="2214546" y="3286124"/>
              <a:chExt cx="2144728" cy="357984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221454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92892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64330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rot="5400000">
                <a:off x="2750331" y="34647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346550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rot="5400000">
                <a:off x="203674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rot="5400000">
                <a:off x="417988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Группа 35"/>
            <p:cNvGrpSpPr/>
            <p:nvPr/>
          </p:nvGrpSpPr>
          <p:grpSpPr>
            <a:xfrm>
              <a:off x="2214546" y="4000504"/>
              <a:ext cx="3573488" cy="357984"/>
              <a:chOff x="2214546" y="4000504"/>
              <a:chExt cx="3573488" cy="357984"/>
            </a:xfrm>
          </p:grpSpPr>
          <p:grpSp>
            <p:nvGrpSpPr>
              <p:cNvPr id="8" name="Группа 19"/>
              <p:cNvGrpSpPr/>
              <p:nvPr/>
            </p:nvGrpSpPr>
            <p:grpSpPr>
              <a:xfrm>
                <a:off x="221454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Группа 27"/>
              <p:cNvGrpSpPr/>
              <p:nvPr/>
            </p:nvGrpSpPr>
            <p:grpSpPr>
              <a:xfrm>
                <a:off x="364330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Группа 36"/>
            <p:cNvGrpSpPr/>
            <p:nvPr/>
          </p:nvGrpSpPr>
          <p:grpSpPr>
            <a:xfrm>
              <a:off x="2214546" y="4572008"/>
              <a:ext cx="2144728" cy="357984"/>
              <a:chOff x="2214546" y="3286124"/>
              <a:chExt cx="2144728" cy="357984"/>
            </a:xfrm>
          </p:grpSpPr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221454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92892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64330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2750331" y="34647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5400000">
                <a:off x="346550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5400000">
                <a:off x="203674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417988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44"/>
            <p:cNvGrpSpPr/>
            <p:nvPr/>
          </p:nvGrpSpPr>
          <p:grpSpPr>
            <a:xfrm>
              <a:off x="4357686" y="4572008"/>
              <a:ext cx="3573488" cy="357984"/>
              <a:chOff x="2214546" y="4000504"/>
              <a:chExt cx="3573488" cy="357984"/>
            </a:xfrm>
          </p:grpSpPr>
          <p:grpSp>
            <p:nvGrpSpPr>
              <p:cNvPr id="19" name="Группа 19"/>
              <p:cNvGrpSpPr/>
              <p:nvPr/>
            </p:nvGrpSpPr>
            <p:grpSpPr>
              <a:xfrm>
                <a:off x="221454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Прямая соединительная линия 58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Прямая соединительная линия 59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Прямая соединительная линия 60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Группа 27"/>
              <p:cNvGrpSpPr/>
              <p:nvPr/>
            </p:nvGrpSpPr>
            <p:grpSpPr>
              <a:xfrm>
                <a:off x="364330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Прямая соединительная линия 48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Прямая соединительная линия 50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Прямая соединительная линия 52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3" name="Прямая со стрелкой 62"/>
            <p:cNvCxnSpPr/>
            <p:nvPr/>
          </p:nvCxnSpPr>
          <p:spPr>
            <a:xfrm>
              <a:off x="3643306" y="3429000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5072066" y="4143380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Прямая со стрелкой 64"/>
            <p:cNvCxnSpPr/>
            <p:nvPr/>
          </p:nvCxnSpPr>
          <p:spPr>
            <a:xfrm>
              <a:off x="7286644" y="4714884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2571736" y="607220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</a:t>
            </a:r>
            <a:r>
              <a:rPr lang="en-US" sz="3200" b="1" dirty="0" smtClean="0"/>
              <a:t>R </a:t>
            </a:r>
            <a:r>
              <a:rPr lang="ru-RU" sz="3200" b="1" dirty="0" smtClean="0"/>
              <a:t>= 8Н</a:t>
            </a:r>
            <a:endParaRPr lang="ru-RU" sz="3200" b="1" dirty="0"/>
          </a:p>
        </p:txBody>
      </p:sp>
      <p:grpSp>
        <p:nvGrpSpPr>
          <p:cNvPr id="28" name="Группа 74"/>
          <p:cNvGrpSpPr/>
          <p:nvPr/>
        </p:nvGrpSpPr>
        <p:grpSpPr>
          <a:xfrm>
            <a:off x="0" y="2714620"/>
            <a:ext cx="1858182" cy="3000396"/>
            <a:chOff x="428596" y="1572406"/>
            <a:chExt cx="1215240" cy="2214578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535753" y="2678901"/>
              <a:ext cx="221457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428596" y="3071810"/>
              <a:ext cx="121444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76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5214950"/>
            <a:ext cx="593804" cy="676277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7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143380"/>
            <a:ext cx="714380" cy="112652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714752"/>
            <a:ext cx="500066" cy="820108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Задача 2.</a:t>
            </a:r>
          </a:p>
          <a:p>
            <a:r>
              <a:rPr lang="ru-RU" sz="3200" b="1" dirty="0" smtClean="0"/>
              <a:t>Найти равнодействующую сил, направленную вдоль одной прямой в противоположные стороны, если первая сила равна 3 Н , вторая 5 Н.  </a:t>
            </a:r>
            <a:endParaRPr lang="en-US" sz="3200" b="1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285992"/>
          <a:ext cx="2428860" cy="3286150"/>
        </p:xfrm>
        <a:graphic>
          <a:graphicData uri="http://schemas.openxmlformats.org/drawingml/2006/table">
            <a:tbl>
              <a:tblPr/>
              <a:tblGrid>
                <a:gridCol w="2428860"/>
              </a:tblGrid>
              <a:tr h="657230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Дано: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7230">
                <a:tc>
                  <a:txBody>
                    <a:bodyPr/>
                    <a:lstStyle/>
                    <a:p>
                      <a:pPr algn="l" fontAlgn="b"/>
                      <a:r>
                        <a:rPr lang="en-US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0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r>
                        <a:rPr lang="en-US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=3 </a:t>
                      </a:r>
                      <a:r>
                        <a:rPr lang="ru-RU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7230">
                <a:tc>
                  <a:txBody>
                    <a:bodyPr/>
                    <a:lstStyle/>
                    <a:p>
                      <a:pPr algn="l" fontAlgn="b"/>
                      <a:r>
                        <a:rPr lang="en-US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0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r>
                        <a:rPr lang="en-US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 5 </a:t>
                      </a:r>
                      <a:r>
                        <a:rPr lang="ru-RU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7230">
                <a:tc>
                  <a:txBody>
                    <a:bodyPr/>
                    <a:lstStyle/>
                    <a:p>
                      <a:pPr algn="l" fontAlgn="b"/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7230">
                <a:tc>
                  <a:txBody>
                    <a:bodyPr/>
                    <a:lstStyle/>
                    <a:p>
                      <a:pPr algn="l" fontAlgn="b"/>
                      <a:r>
                        <a:rPr lang="en-US" sz="40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R-?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0" y="2714620"/>
            <a:ext cx="1571604" cy="2786082"/>
            <a:chOff x="428596" y="1572406"/>
            <a:chExt cx="1215240" cy="221457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535753" y="2678901"/>
              <a:ext cx="221457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428596" y="3071810"/>
              <a:ext cx="121444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32" name="Прямая соединительная линия 31"/>
          <p:cNvCxnSpPr/>
          <p:nvPr/>
        </p:nvCxnSpPr>
        <p:spPr>
          <a:xfrm>
            <a:off x="7429520" y="4214818"/>
            <a:ext cx="71438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Группа 66"/>
          <p:cNvGrpSpPr/>
          <p:nvPr/>
        </p:nvGrpSpPr>
        <p:grpSpPr>
          <a:xfrm>
            <a:off x="6286512" y="4214818"/>
            <a:ext cx="2143140" cy="1588"/>
            <a:chOff x="2714612" y="3429000"/>
            <a:chExt cx="2143140" cy="1588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>
              <a:off x="2714612" y="3429000"/>
              <a:ext cx="714380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9"/>
            <p:cNvCxnSpPr/>
            <p:nvPr/>
          </p:nvCxnSpPr>
          <p:spPr>
            <a:xfrm>
              <a:off x="3428992" y="3429000"/>
              <a:ext cx="714380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4214810" y="3429000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71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28" y="3643314"/>
            <a:ext cx="357190" cy="585792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3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5143512"/>
            <a:ext cx="428628" cy="675913"/>
          </a:xfrm>
          <a:prstGeom prst="rect">
            <a:avLst/>
          </a:prstGeom>
          <a:solidFill>
            <a:srgbClr val="FFFF00"/>
          </a:solidFill>
        </p:spPr>
      </p:pic>
      <p:grpSp>
        <p:nvGrpSpPr>
          <p:cNvPr id="63" name="Группа 62"/>
          <p:cNvGrpSpPr/>
          <p:nvPr/>
        </p:nvGrpSpPr>
        <p:grpSpPr>
          <a:xfrm>
            <a:off x="4857752" y="4071942"/>
            <a:ext cx="3573488" cy="2071702"/>
            <a:chOff x="1285852" y="3286124"/>
            <a:chExt cx="3573488" cy="207170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3250397" y="4750603"/>
              <a:ext cx="35719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62" name="Группа 61"/>
            <p:cNvGrpSpPr/>
            <p:nvPr/>
          </p:nvGrpSpPr>
          <p:grpSpPr>
            <a:xfrm>
              <a:off x="1285852" y="3286124"/>
              <a:ext cx="3573488" cy="2071702"/>
              <a:chOff x="1285852" y="3286124"/>
              <a:chExt cx="3573488" cy="2071702"/>
            </a:xfrm>
          </p:grpSpPr>
          <p:cxnSp>
            <p:nvCxnSpPr>
              <p:cNvPr id="58" name="Прямая соединительная линия 57"/>
              <p:cNvCxnSpPr/>
              <p:nvPr/>
            </p:nvCxnSpPr>
            <p:spPr>
              <a:xfrm rot="5400000">
                <a:off x="3250397" y="34647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3965571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rot="5400000">
                <a:off x="2536811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rot="5400000">
                <a:off x="4679951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143372" y="4714884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rot="5400000">
                <a:off x="3965571" y="474980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rot="5400000">
                <a:off x="4679951" y="474980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 rot="10800000" flipV="1">
                <a:off x="3428992" y="4714884"/>
                <a:ext cx="64294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7" name="Группа 68"/>
              <p:cNvGrpSpPr/>
              <p:nvPr/>
            </p:nvGrpSpPr>
            <p:grpSpPr>
              <a:xfrm>
                <a:off x="1285852" y="4071942"/>
                <a:ext cx="3573488" cy="357984"/>
                <a:chOff x="2714612" y="4000504"/>
                <a:chExt cx="3573488" cy="357984"/>
              </a:xfrm>
            </p:grpSpPr>
            <p:grpSp>
              <p:nvGrpSpPr>
                <p:cNvPr id="8" name="Группа 19"/>
                <p:cNvGrpSpPr/>
                <p:nvPr/>
              </p:nvGrpSpPr>
              <p:grpSpPr>
                <a:xfrm>
                  <a:off x="2714612" y="4000504"/>
                  <a:ext cx="2144728" cy="357984"/>
                  <a:chOff x="2214546" y="3286124"/>
                  <a:chExt cx="2144728" cy="357984"/>
                </a:xfrm>
              </p:grpSpPr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>
                    <a:off x="221454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Прямая соединительная линия 48"/>
                  <p:cNvCxnSpPr/>
                  <p:nvPr/>
                </p:nvCxnSpPr>
                <p:spPr>
                  <a:xfrm>
                    <a:off x="292892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Прямая соединительная линия 49"/>
                  <p:cNvCxnSpPr/>
                  <p:nvPr/>
                </p:nvCxnSpPr>
                <p:spPr>
                  <a:xfrm>
                    <a:off x="364330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Прямая соединительная линия 50"/>
                  <p:cNvCxnSpPr/>
                  <p:nvPr/>
                </p:nvCxnSpPr>
                <p:spPr>
                  <a:xfrm rot="5400000">
                    <a:off x="2750331" y="3464719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Прямая соединительная линия 51"/>
                  <p:cNvCxnSpPr/>
                  <p:nvPr/>
                </p:nvCxnSpPr>
                <p:spPr>
                  <a:xfrm rot="5400000">
                    <a:off x="346550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Прямая соединительная линия 52"/>
                  <p:cNvCxnSpPr/>
                  <p:nvPr/>
                </p:nvCxnSpPr>
                <p:spPr>
                  <a:xfrm rot="5400000">
                    <a:off x="203674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Прямая соединительная линия 53"/>
                  <p:cNvCxnSpPr/>
                  <p:nvPr/>
                </p:nvCxnSpPr>
                <p:spPr>
                  <a:xfrm rot="5400000">
                    <a:off x="417988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Группа 27"/>
                <p:cNvGrpSpPr/>
                <p:nvPr/>
              </p:nvGrpSpPr>
              <p:grpSpPr>
                <a:xfrm>
                  <a:off x="4143372" y="4000504"/>
                  <a:ext cx="2144728" cy="357984"/>
                  <a:chOff x="2214546" y="3286124"/>
                  <a:chExt cx="2144728" cy="357984"/>
                </a:xfrm>
              </p:grpSpPr>
              <p:cxnSp>
                <p:nvCxnSpPr>
                  <p:cNvPr id="41" name="Прямая соединительная линия 40"/>
                  <p:cNvCxnSpPr/>
                  <p:nvPr/>
                </p:nvCxnSpPr>
                <p:spPr>
                  <a:xfrm>
                    <a:off x="221454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Прямая соединительная линия 41"/>
                  <p:cNvCxnSpPr/>
                  <p:nvPr/>
                </p:nvCxnSpPr>
                <p:spPr>
                  <a:xfrm>
                    <a:off x="292892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Прямая соединительная линия 42"/>
                  <p:cNvCxnSpPr/>
                  <p:nvPr/>
                </p:nvCxnSpPr>
                <p:spPr>
                  <a:xfrm>
                    <a:off x="3643306" y="3429000"/>
                    <a:ext cx="714380" cy="1588"/>
                  </a:xfrm>
                  <a:prstGeom prst="line">
                    <a:avLst/>
                  </a:prstGeom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Прямая соединительная линия 43"/>
                  <p:cNvCxnSpPr/>
                  <p:nvPr/>
                </p:nvCxnSpPr>
                <p:spPr>
                  <a:xfrm rot="5400000">
                    <a:off x="2750331" y="3464719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Прямая соединительная линия 32"/>
                  <p:cNvCxnSpPr/>
                  <p:nvPr/>
                </p:nvCxnSpPr>
                <p:spPr>
                  <a:xfrm rot="5400000">
                    <a:off x="346550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Прямая соединительная линия 33"/>
                  <p:cNvCxnSpPr/>
                  <p:nvPr/>
                </p:nvCxnSpPr>
                <p:spPr>
                  <a:xfrm rot="5400000">
                    <a:off x="203674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Прямая соединительная линия 46"/>
                  <p:cNvCxnSpPr/>
                  <p:nvPr/>
                </p:nvCxnSpPr>
                <p:spPr>
                  <a:xfrm rot="5400000">
                    <a:off x="4179885" y="3463925"/>
                    <a:ext cx="357190" cy="1588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" name="Прямая со стрелкой 13"/>
                <p:cNvCxnSpPr/>
                <p:nvPr/>
              </p:nvCxnSpPr>
              <p:spPr>
                <a:xfrm rot="10800000">
                  <a:off x="2714612" y="4143380"/>
                  <a:ext cx="642942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74" name="Picture 17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78730" y="4714884"/>
                <a:ext cx="564534" cy="642942"/>
              </a:xfrm>
              <a:prstGeom prst="rect">
                <a:avLst/>
              </a:prstGeom>
              <a:solidFill>
                <a:srgbClr val="FFFF00"/>
              </a:solidFill>
            </p:spPr>
          </p:pic>
        </p:grpSp>
      </p:grpSp>
      <p:sp>
        <p:nvSpPr>
          <p:cNvPr id="75" name="Прямоугольник 74"/>
          <p:cNvSpPr/>
          <p:nvPr/>
        </p:nvSpPr>
        <p:spPr>
          <a:xfrm>
            <a:off x="3643306" y="6072206"/>
            <a:ext cx="2488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Ответ: </a:t>
            </a:r>
            <a:r>
              <a:rPr lang="en-US" sz="3200" b="1" dirty="0" smtClean="0"/>
              <a:t>R </a:t>
            </a:r>
            <a:r>
              <a:rPr lang="ru-RU" sz="3200" b="1" dirty="0" smtClean="0"/>
              <a:t>= 2Н</a:t>
            </a:r>
            <a:endParaRPr lang="ru-RU" sz="3200" b="1" dirty="0"/>
          </a:p>
        </p:txBody>
      </p:sp>
      <p:graphicFrame>
        <p:nvGraphicFramePr>
          <p:cNvPr id="64" name="Таблица 63"/>
          <p:cNvGraphicFramePr>
            <a:graphicFrameLocks noGrp="1"/>
          </p:cNvGraphicFramePr>
          <p:nvPr/>
        </p:nvGraphicFramePr>
        <p:xfrm>
          <a:off x="1785918" y="2428868"/>
          <a:ext cx="6357984" cy="4619625"/>
        </p:xfrm>
        <a:graphic>
          <a:graphicData uri="http://schemas.openxmlformats.org/drawingml/2006/table">
            <a:tbl>
              <a:tblPr/>
              <a:tblGrid>
                <a:gridCol w="2119328"/>
                <a:gridCol w="2119328"/>
                <a:gridCol w="2119328"/>
              </a:tblGrid>
              <a:tr h="23191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    Решение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60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ru-RU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ru-RU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 - 3Н = 2Н, т.к. в     противоположном направлении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3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Задача 3.</a:t>
            </a:r>
          </a:p>
          <a:p>
            <a:r>
              <a:rPr lang="ru-RU" sz="2800" b="1" dirty="0" smtClean="0"/>
              <a:t>Найти равнодействующую сил, направленную вдоль одной прямой в противоположные стороны, если первая сила равна 3 Н , вторая 3 Н.  </a:t>
            </a:r>
            <a:endParaRPr lang="en-US" sz="28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928802"/>
          <a:ext cx="2071670" cy="3429025"/>
        </p:xfrm>
        <a:graphic>
          <a:graphicData uri="http://schemas.openxmlformats.org/drawingml/2006/table">
            <a:tbl>
              <a:tblPr/>
              <a:tblGrid>
                <a:gridCol w="2071670"/>
              </a:tblGrid>
              <a:tr h="685805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Дано: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=</a:t>
                      </a:r>
                      <a:r>
                        <a:rPr lang="en-US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 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r>
                        <a:rPr lang="ru-RU" sz="3600" b="1" i="0" u="none" strike="noStrike" baseline="-2500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= 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l" fontAlgn="b"/>
                      <a:endParaRPr lang="ru-RU" sz="3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R-?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4"/>
          <p:cNvGrpSpPr/>
          <p:nvPr/>
        </p:nvGrpSpPr>
        <p:grpSpPr>
          <a:xfrm>
            <a:off x="0" y="2285992"/>
            <a:ext cx="1428728" cy="2714644"/>
            <a:chOff x="-142876" y="715150"/>
            <a:chExt cx="1785918" cy="307183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rot="16200000" flipH="1">
              <a:off x="71009" y="2215745"/>
              <a:ext cx="3071834" cy="7064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-142876" y="3072604"/>
              <a:ext cx="1785918" cy="79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0166" y="1785926"/>
          <a:ext cx="8429652" cy="3840484"/>
        </p:xfrm>
        <a:graphic>
          <a:graphicData uri="http://schemas.openxmlformats.org/drawingml/2006/table">
            <a:tbl>
              <a:tblPr/>
              <a:tblGrid>
                <a:gridCol w="2809884"/>
                <a:gridCol w="2809884"/>
                <a:gridCol w="2809884"/>
              </a:tblGrid>
              <a:tr h="571504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    Решение</a:t>
                      </a:r>
                      <a:r>
                        <a:rPr lang="ru-RU" sz="3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602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      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</a:t>
                      </a:r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ru-RU" sz="32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ru-RU" sz="32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3</a:t>
                      </a:r>
                      <a:r>
                        <a:rPr lang="en-US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 - 3 Н= 0 Н, т.к. в     противоположном направлении</a:t>
                      </a:r>
                      <a:r>
                        <a:rPr lang="ru-RU" sz="3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3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3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00166" y="3318570"/>
            <a:ext cx="3857652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Если к телу приложены две равные и направленные противоположно силы, то равнодействующая этих сил равна нулю.</a:t>
            </a:r>
            <a:endParaRPr lang="ru-RU" sz="2800" b="1" dirty="0"/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4000504"/>
            <a:ext cx="586603" cy="962029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2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5061084"/>
            <a:ext cx="390526" cy="615829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4143372" y="5643578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8143900" y="5786454"/>
            <a:ext cx="71438" cy="714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6143636" y="4643446"/>
            <a:ext cx="2071702" cy="1966529"/>
            <a:chOff x="3143240" y="4286256"/>
            <a:chExt cx="2071702" cy="1966529"/>
          </a:xfrm>
        </p:grpSpPr>
        <p:grpSp>
          <p:nvGrpSpPr>
            <p:cNvPr id="5" name="Группа 16"/>
            <p:cNvGrpSpPr/>
            <p:nvPr/>
          </p:nvGrpSpPr>
          <p:grpSpPr>
            <a:xfrm>
              <a:off x="3143240" y="4286256"/>
              <a:ext cx="2000264" cy="357190"/>
              <a:chOff x="2928926" y="4214818"/>
              <a:chExt cx="2143140" cy="357190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2928926" y="4357694"/>
                <a:ext cx="2143140" cy="1588"/>
                <a:chOff x="2714612" y="3429000"/>
                <a:chExt cx="2143140" cy="1588"/>
              </a:xfrm>
            </p:grpSpPr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>
                  <a:off x="2714612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9"/>
                <p:cNvCxnSpPr/>
                <p:nvPr/>
              </p:nvCxnSpPr>
              <p:spPr>
                <a:xfrm>
                  <a:off x="3428992" y="3429000"/>
                  <a:ext cx="785818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 стрелкой 12"/>
                <p:cNvCxnSpPr/>
                <p:nvPr/>
              </p:nvCxnSpPr>
              <p:spPr>
                <a:xfrm>
                  <a:off x="4214810" y="3429000"/>
                  <a:ext cx="642942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>
                <a:off x="4251323" y="43926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3465505" y="43926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17"/>
            <p:cNvGrpSpPr/>
            <p:nvPr/>
          </p:nvGrpSpPr>
          <p:grpSpPr>
            <a:xfrm flipH="1">
              <a:off x="3143240" y="4786322"/>
              <a:ext cx="2071702" cy="357190"/>
              <a:chOff x="2928926" y="4214818"/>
              <a:chExt cx="2219681" cy="357190"/>
            </a:xfrm>
          </p:grpSpPr>
          <p:grpSp>
            <p:nvGrpSpPr>
              <p:cNvPr id="17" name="Группа 9"/>
              <p:cNvGrpSpPr/>
              <p:nvPr/>
            </p:nvGrpSpPr>
            <p:grpSpPr>
              <a:xfrm>
                <a:off x="2928926" y="4357694"/>
                <a:ext cx="2219681" cy="1588"/>
                <a:chOff x="2714612" y="3429000"/>
                <a:chExt cx="2219681" cy="1588"/>
              </a:xfrm>
            </p:grpSpPr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2714612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9"/>
                <p:cNvCxnSpPr/>
                <p:nvPr/>
              </p:nvCxnSpPr>
              <p:spPr>
                <a:xfrm>
                  <a:off x="3428992" y="3429000"/>
                  <a:ext cx="785818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 стрелкой 23"/>
                <p:cNvCxnSpPr/>
                <p:nvPr/>
              </p:nvCxnSpPr>
              <p:spPr>
                <a:xfrm rot="10800000" flipH="1">
                  <a:off x="4214809" y="3429000"/>
                  <a:ext cx="719484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4251323" y="43926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rot="5400000">
                <a:off x="3465505" y="43926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30" name="Picture 17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4810" y="5357826"/>
              <a:ext cx="785818" cy="894959"/>
            </a:xfrm>
            <a:prstGeom prst="rect">
              <a:avLst/>
            </a:prstGeom>
            <a:solidFill>
              <a:srgbClr val="FFFF00"/>
            </a:solidFill>
          </p:spPr>
        </p:pic>
      </p:grpSp>
      <p:sp>
        <p:nvSpPr>
          <p:cNvPr id="31" name="Прямоугольник 30"/>
          <p:cNvSpPr/>
          <p:nvPr/>
        </p:nvSpPr>
        <p:spPr>
          <a:xfrm>
            <a:off x="1928794" y="6273225"/>
            <a:ext cx="2581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Ответ: </a:t>
            </a:r>
            <a:r>
              <a:rPr lang="en-US" sz="3200" b="1" dirty="0" smtClean="0"/>
              <a:t>R </a:t>
            </a:r>
            <a:r>
              <a:rPr lang="ru-RU" sz="3200" b="1" dirty="0" smtClean="0"/>
              <a:t>= 0 Н</a:t>
            </a:r>
            <a:endParaRPr lang="ru-RU" sz="3200" b="1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8037537" y="5249875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5965835" y="4749809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966099" y="4749809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5965835" y="5321313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Задача. </a:t>
            </a:r>
          </a:p>
          <a:p>
            <a:r>
              <a:rPr lang="ru-RU" sz="4000" b="1" dirty="0" smtClean="0">
                <a:solidFill>
                  <a:srgbClr val="006600"/>
                </a:solidFill>
              </a:rPr>
              <a:t>На столе стоит чайник с водой массой 1,5 кг. Определите вес чайника. Покажите вес на рисунке.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43834" y="2714620"/>
            <a:ext cx="1214446" cy="928694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99"/>
          <p:cNvGrpSpPr/>
          <p:nvPr/>
        </p:nvGrpSpPr>
        <p:grpSpPr>
          <a:xfrm>
            <a:off x="8143900" y="3643314"/>
            <a:ext cx="285752" cy="1857388"/>
            <a:chOff x="3428992" y="3857628"/>
            <a:chExt cx="285752" cy="185738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3428992" y="4929198"/>
              <a:ext cx="21431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Группа 91"/>
            <p:cNvGrpSpPr/>
            <p:nvPr/>
          </p:nvGrpSpPr>
          <p:grpSpPr>
            <a:xfrm>
              <a:off x="3428992" y="3857628"/>
              <a:ext cx="285752" cy="1857388"/>
              <a:chOff x="3428992" y="3857628"/>
              <a:chExt cx="285752" cy="1857388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3428992" y="4572008"/>
                <a:ext cx="214314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Группа 49"/>
              <p:cNvGrpSpPr/>
              <p:nvPr/>
            </p:nvGrpSpPr>
            <p:grpSpPr>
              <a:xfrm>
                <a:off x="3428992" y="3857628"/>
                <a:ext cx="285752" cy="1857388"/>
                <a:chOff x="3428992" y="3857628"/>
                <a:chExt cx="285752" cy="1857388"/>
              </a:xfrm>
            </p:grpSpPr>
            <p:grpSp>
              <p:nvGrpSpPr>
                <p:cNvPr id="9" name="Группа 47"/>
                <p:cNvGrpSpPr/>
                <p:nvPr/>
              </p:nvGrpSpPr>
              <p:grpSpPr>
                <a:xfrm>
                  <a:off x="3428992" y="4214818"/>
                  <a:ext cx="214314" cy="1071570"/>
                  <a:chOff x="3428992" y="4214818"/>
                  <a:chExt cx="214314" cy="1071570"/>
                </a:xfrm>
              </p:grpSpPr>
              <p:cxnSp>
                <p:nvCxnSpPr>
                  <p:cNvPr id="13" name="Прямая соединительная линия 12"/>
                  <p:cNvCxnSpPr/>
                  <p:nvPr/>
                </p:nvCxnSpPr>
                <p:spPr>
                  <a:xfrm>
                    <a:off x="3428992" y="4214818"/>
                    <a:ext cx="214314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Прямая соединительная линия 13"/>
                  <p:cNvCxnSpPr/>
                  <p:nvPr/>
                </p:nvCxnSpPr>
                <p:spPr>
                  <a:xfrm>
                    <a:off x="3428992" y="5286388"/>
                    <a:ext cx="214314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" name="Группа 48"/>
                <p:cNvGrpSpPr/>
                <p:nvPr/>
              </p:nvGrpSpPr>
              <p:grpSpPr>
                <a:xfrm>
                  <a:off x="3428992" y="3857628"/>
                  <a:ext cx="285752" cy="1857388"/>
                  <a:chOff x="3428992" y="3857628"/>
                  <a:chExt cx="285752" cy="1857388"/>
                </a:xfrm>
              </p:grpSpPr>
              <p:cxnSp>
                <p:nvCxnSpPr>
                  <p:cNvPr id="11" name="Прямая со стрелкой 10"/>
                  <p:cNvCxnSpPr/>
                  <p:nvPr/>
                </p:nvCxnSpPr>
                <p:spPr>
                  <a:xfrm rot="5400000">
                    <a:off x="2572530" y="4785528"/>
                    <a:ext cx="1857388" cy="1588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Прямая соединительная линия 11"/>
                  <p:cNvCxnSpPr/>
                  <p:nvPr/>
                </p:nvCxnSpPr>
                <p:spPr>
                  <a:xfrm>
                    <a:off x="3428992" y="5715016"/>
                    <a:ext cx="285752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072074"/>
            <a:ext cx="247650" cy="542925"/>
          </a:xfrm>
          <a:prstGeom prst="rect">
            <a:avLst/>
          </a:prstGeom>
          <a:noFill/>
        </p:spPr>
      </p:pic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5400" y="2643188"/>
          <a:ext cx="2663825" cy="420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Формула" r:id="rId4" imgW="660240" imgH="1041120" progId="Equation.3">
                  <p:embed/>
                </p:oleObj>
              </mc:Choice>
              <mc:Fallback>
                <p:oleObj name="Формула" r:id="rId4" imgW="660240" imgH="10411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2643188"/>
                        <a:ext cx="2663825" cy="420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>
            <a:off x="0" y="6143644"/>
            <a:ext cx="264317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07203" y="4750591"/>
            <a:ext cx="4143380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2714612" y="2714620"/>
          <a:ext cx="4877968" cy="3357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Формула" r:id="rId6" imgW="1549080" imgH="1066680" progId="Equation.3">
                  <p:embed/>
                </p:oleObj>
              </mc:Choice>
              <mc:Fallback>
                <p:oleObj name="Формула" r:id="rId6" imgW="1549080" imgH="1066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2714620"/>
                        <a:ext cx="4877968" cy="33575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2786050" y="5357826"/>
            <a:ext cx="4714908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Масштаб: 1 клетка -3Н</a:t>
            </a:r>
          </a:p>
          <a:p>
            <a:r>
              <a:rPr lang="ru-RU" sz="2800" b="1" dirty="0" smtClean="0"/>
              <a:t>                   5 клеток-15 Н 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643306" y="6215082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Ответ: Р=15 Н</a:t>
            </a:r>
            <a:endParaRPr lang="ru-RU" sz="40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7286644" y="3643314"/>
            <a:ext cx="185735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Задача. 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На столе стоит чайник с водой массой 1,5 кг. Определите силу тяжести, действующую на чайник. Покажите силу тяжести на рисунке.</a:t>
            </a:r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5400" y="2592388"/>
          <a:ext cx="2663825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Формула" r:id="rId3" imgW="660240" imgH="1066680" progId="Equation.3">
                  <p:embed/>
                </p:oleObj>
              </mc:Choice>
              <mc:Fallback>
                <p:oleObj name="Формула" r:id="rId3" imgW="660240" imgH="10666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2592388"/>
                        <a:ext cx="2663825" cy="430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>
            <a:off x="0" y="6143644"/>
            <a:ext cx="264317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07203" y="4750591"/>
            <a:ext cx="4143380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2857488" y="2643182"/>
          <a:ext cx="4714908" cy="2954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Формула" r:id="rId5" imgW="1701720" imgH="1066680" progId="Equation.3">
                  <p:embed/>
                </p:oleObj>
              </mc:Choice>
              <mc:Fallback>
                <p:oleObj name="Формула" r:id="rId5" imgW="1701720" imgH="1066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2643182"/>
                        <a:ext cx="4714908" cy="29546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2786050" y="5357826"/>
            <a:ext cx="4714908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Масштаб: 1 клетка -3Н</a:t>
            </a:r>
          </a:p>
          <a:p>
            <a:r>
              <a:rPr lang="ru-RU" sz="2800" b="1" dirty="0" smtClean="0"/>
              <a:t>                   5 клеток-15 Н 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643306" y="6215082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en-US" sz="4000" dirty="0" smtClean="0"/>
              <a:t>F</a:t>
            </a:r>
            <a:r>
              <a:rPr lang="ru-RU" sz="4000" baseline="-25000" dirty="0" smtClean="0"/>
              <a:t>тяж</a:t>
            </a:r>
            <a:r>
              <a:rPr lang="ru-RU" sz="4000" dirty="0" smtClean="0"/>
              <a:t>=15 Н</a:t>
            </a:r>
            <a:endParaRPr lang="ru-RU" sz="4000" dirty="0"/>
          </a:p>
        </p:txBody>
      </p:sp>
      <p:grpSp>
        <p:nvGrpSpPr>
          <p:cNvPr id="22" name="Группа 28"/>
          <p:cNvGrpSpPr/>
          <p:nvPr/>
        </p:nvGrpSpPr>
        <p:grpSpPr>
          <a:xfrm>
            <a:off x="7643834" y="2857496"/>
            <a:ext cx="1214446" cy="928694"/>
            <a:chOff x="1785918" y="4071942"/>
            <a:chExt cx="1214446" cy="92869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785918" y="4071942"/>
              <a:ext cx="1214446" cy="92869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785918" y="4071942"/>
              <a:ext cx="1214446" cy="9286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1785918" y="4071942"/>
              <a:ext cx="1214446" cy="9286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100"/>
          <p:cNvGrpSpPr/>
          <p:nvPr/>
        </p:nvGrpSpPr>
        <p:grpSpPr>
          <a:xfrm>
            <a:off x="8143900" y="3357562"/>
            <a:ext cx="285752" cy="1857388"/>
            <a:chOff x="3428992" y="3857628"/>
            <a:chExt cx="285752" cy="1857388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3428992" y="4929198"/>
              <a:ext cx="21431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30" name="Группа 91"/>
            <p:cNvGrpSpPr/>
            <p:nvPr/>
          </p:nvGrpSpPr>
          <p:grpSpPr>
            <a:xfrm>
              <a:off x="3428992" y="3857628"/>
              <a:ext cx="285752" cy="1857388"/>
              <a:chOff x="3428992" y="3857628"/>
              <a:chExt cx="285752" cy="1857388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3428992" y="4572008"/>
                <a:ext cx="214314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2" name="Группа 49"/>
              <p:cNvGrpSpPr/>
              <p:nvPr/>
            </p:nvGrpSpPr>
            <p:grpSpPr>
              <a:xfrm>
                <a:off x="3428992" y="3857628"/>
                <a:ext cx="285752" cy="1857388"/>
                <a:chOff x="3428992" y="3857628"/>
                <a:chExt cx="285752" cy="1857388"/>
              </a:xfrm>
            </p:grpSpPr>
            <p:grpSp>
              <p:nvGrpSpPr>
                <p:cNvPr id="33" name="Группа 47"/>
                <p:cNvGrpSpPr/>
                <p:nvPr/>
              </p:nvGrpSpPr>
              <p:grpSpPr>
                <a:xfrm>
                  <a:off x="3428992" y="4214818"/>
                  <a:ext cx="214314" cy="1071570"/>
                  <a:chOff x="3428992" y="4214818"/>
                  <a:chExt cx="214314" cy="1071570"/>
                </a:xfrm>
              </p:grpSpPr>
              <p:cxnSp>
                <p:nvCxnSpPr>
                  <p:cNvPr id="37" name="Прямая соединительная линия 36"/>
                  <p:cNvCxnSpPr/>
                  <p:nvPr/>
                </p:nvCxnSpPr>
                <p:spPr>
                  <a:xfrm>
                    <a:off x="3428992" y="4214818"/>
                    <a:ext cx="214314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Прямая соединительная линия 37"/>
                  <p:cNvCxnSpPr/>
                  <p:nvPr/>
                </p:nvCxnSpPr>
                <p:spPr>
                  <a:xfrm>
                    <a:off x="3428992" y="5286388"/>
                    <a:ext cx="214314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" name="Группа 48"/>
                <p:cNvGrpSpPr/>
                <p:nvPr/>
              </p:nvGrpSpPr>
              <p:grpSpPr>
                <a:xfrm>
                  <a:off x="3428992" y="3857628"/>
                  <a:ext cx="285752" cy="1857388"/>
                  <a:chOff x="3428992" y="3857628"/>
                  <a:chExt cx="285752" cy="1857388"/>
                </a:xfrm>
              </p:grpSpPr>
              <p:cxnSp>
                <p:nvCxnSpPr>
                  <p:cNvPr id="35" name="Прямая со стрелкой 34"/>
                  <p:cNvCxnSpPr/>
                  <p:nvPr/>
                </p:nvCxnSpPr>
                <p:spPr>
                  <a:xfrm rot="5400000">
                    <a:off x="2572530" y="4785528"/>
                    <a:ext cx="1857388" cy="1588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Прямая соединительная линия 35"/>
                  <p:cNvCxnSpPr/>
                  <p:nvPr/>
                </p:nvCxnSpPr>
                <p:spPr>
                  <a:xfrm>
                    <a:off x="3428992" y="5715016"/>
                    <a:ext cx="285752" cy="0"/>
                  </a:xfrm>
                  <a:prstGeom prst="line">
                    <a:avLst/>
                  </a:prstGeom>
                </p:spPr>
                <p:style>
                  <a:lnRef idx="3">
                    <a:schemeClr val="dk1"/>
                  </a:lnRef>
                  <a:fillRef idx="0">
                    <a:schemeClr val="dk1"/>
                  </a:fillRef>
                  <a:effectRef idx="2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40" name="TextBox 39"/>
          <p:cNvSpPr txBox="1"/>
          <p:nvPr/>
        </p:nvSpPr>
        <p:spPr>
          <a:xfrm>
            <a:off x="7572396" y="3071810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центр масс</a:t>
            </a:r>
            <a:endParaRPr lang="ru-RU" b="1" i="1" dirty="0"/>
          </a:p>
        </p:txBody>
      </p: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7000892" y="4429132"/>
          <a:ext cx="1143008" cy="944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Формула" r:id="rId7" imgW="291960" imgH="241200" progId="Equation.3">
                  <p:embed/>
                </p:oleObj>
              </mc:Choice>
              <mc:Fallback>
                <p:oleObj name="Формула" r:id="rId7" imgW="291960" imgH="241200" progId="Equation.3">
                  <p:embed/>
                  <p:pic>
                    <p:nvPicPr>
                      <p:cNvPr id="0" name="Picture 4" descr="а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92" y="4429132"/>
                        <a:ext cx="1143008" cy="944224"/>
                      </a:xfrm>
                      <a:prstGeom prst="rect">
                        <a:avLst/>
                      </a:prstGeom>
                      <a:blipFill dpi="0" rotWithShape="0">
                        <a:blip r:embed="rId9"/>
                        <a:srcRect/>
                        <a:stretch>
                          <a:fillRect/>
                        </a:stretch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714348" y="142852"/>
            <a:ext cx="142876" cy="1199644"/>
          </a:xfrm>
          <a:custGeom>
            <a:avLst/>
            <a:gdLst>
              <a:gd name="connsiteX0" fmla="*/ 165074 w 603485"/>
              <a:gd name="connsiteY0" fmla="*/ 682733 h 1199644"/>
              <a:gd name="connsiteX1" fmla="*/ 265282 w 603485"/>
              <a:gd name="connsiteY1" fmla="*/ 595051 h 1199644"/>
              <a:gd name="connsiteX2" fmla="*/ 340439 w 603485"/>
              <a:gd name="connsiteY2" fmla="*/ 544947 h 1199644"/>
              <a:gd name="connsiteX3" fmla="*/ 403069 w 603485"/>
              <a:gd name="connsiteY3" fmla="*/ 482316 h 1199644"/>
              <a:gd name="connsiteX4" fmla="*/ 440647 w 603485"/>
              <a:gd name="connsiteY4" fmla="*/ 457264 h 1199644"/>
              <a:gd name="connsiteX5" fmla="*/ 553381 w 603485"/>
              <a:gd name="connsiteY5" fmla="*/ 357056 h 1199644"/>
              <a:gd name="connsiteX6" fmla="*/ 590959 w 603485"/>
              <a:gd name="connsiteY6" fmla="*/ 244322 h 1199644"/>
              <a:gd name="connsiteX7" fmla="*/ 603485 w 603485"/>
              <a:gd name="connsiteY7" fmla="*/ 206744 h 1199644"/>
              <a:gd name="connsiteX8" fmla="*/ 590959 w 603485"/>
              <a:gd name="connsiteY8" fmla="*/ 81484 h 1199644"/>
              <a:gd name="connsiteX9" fmla="*/ 565907 w 603485"/>
              <a:gd name="connsiteY9" fmla="*/ 56431 h 1199644"/>
              <a:gd name="connsiteX10" fmla="*/ 540855 w 603485"/>
              <a:gd name="connsiteY10" fmla="*/ 18853 h 1199644"/>
              <a:gd name="connsiteX11" fmla="*/ 327913 w 603485"/>
              <a:gd name="connsiteY11" fmla="*/ 56431 h 1199644"/>
              <a:gd name="connsiteX12" fmla="*/ 302861 w 603485"/>
              <a:gd name="connsiteY12" fmla="*/ 81484 h 1199644"/>
              <a:gd name="connsiteX13" fmla="*/ 265282 w 603485"/>
              <a:gd name="connsiteY13" fmla="*/ 206744 h 1199644"/>
              <a:gd name="connsiteX14" fmla="*/ 227704 w 603485"/>
              <a:gd name="connsiteY14" fmla="*/ 281900 h 1199644"/>
              <a:gd name="connsiteX15" fmla="*/ 202652 w 603485"/>
              <a:gd name="connsiteY15" fmla="*/ 319478 h 1199644"/>
              <a:gd name="connsiteX16" fmla="*/ 190126 w 603485"/>
              <a:gd name="connsiteY16" fmla="*/ 357056 h 1199644"/>
              <a:gd name="connsiteX17" fmla="*/ 140022 w 603485"/>
              <a:gd name="connsiteY17" fmla="*/ 444738 h 1199644"/>
              <a:gd name="connsiteX18" fmla="*/ 102444 w 603485"/>
              <a:gd name="connsiteY18" fmla="*/ 569999 h 1199644"/>
              <a:gd name="connsiteX19" fmla="*/ 52340 w 603485"/>
              <a:gd name="connsiteY19" fmla="*/ 695259 h 1199644"/>
              <a:gd name="connsiteX20" fmla="*/ 39814 w 603485"/>
              <a:gd name="connsiteY20" fmla="*/ 757889 h 1199644"/>
              <a:gd name="connsiteX21" fmla="*/ 27288 w 603485"/>
              <a:gd name="connsiteY21" fmla="*/ 833045 h 1199644"/>
              <a:gd name="connsiteX22" fmla="*/ 14762 w 603485"/>
              <a:gd name="connsiteY22" fmla="*/ 870623 h 1199644"/>
              <a:gd name="connsiteX23" fmla="*/ 2236 w 603485"/>
              <a:gd name="connsiteY23" fmla="*/ 945779 h 1199644"/>
              <a:gd name="connsiteX24" fmla="*/ 14762 w 603485"/>
              <a:gd name="connsiteY24" fmla="*/ 1171248 h 1199644"/>
              <a:gd name="connsiteX25" fmla="*/ 52340 w 603485"/>
              <a:gd name="connsiteY25" fmla="*/ 1196300 h 1199644"/>
              <a:gd name="connsiteX26" fmla="*/ 202652 w 603485"/>
              <a:gd name="connsiteY26" fmla="*/ 1183774 h 1199644"/>
              <a:gd name="connsiteX27" fmla="*/ 240230 w 603485"/>
              <a:gd name="connsiteY27" fmla="*/ 1171248 h 1199644"/>
              <a:gd name="connsiteX28" fmla="*/ 327913 w 603485"/>
              <a:gd name="connsiteY28" fmla="*/ 1121144 h 1199644"/>
              <a:gd name="connsiteX29" fmla="*/ 365491 w 603485"/>
              <a:gd name="connsiteY29" fmla="*/ 1083566 h 1199644"/>
              <a:gd name="connsiteX30" fmla="*/ 390543 w 603485"/>
              <a:gd name="connsiteY30" fmla="*/ 1020936 h 119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485" h="1199644">
                <a:moveTo>
                  <a:pt x="165074" y="682733"/>
                </a:moveTo>
                <a:cubicBezTo>
                  <a:pt x="236049" y="576271"/>
                  <a:pt x="119157" y="741170"/>
                  <a:pt x="265282" y="595051"/>
                </a:cubicBezTo>
                <a:cubicBezTo>
                  <a:pt x="303539" y="556796"/>
                  <a:pt x="279772" y="575281"/>
                  <a:pt x="340439" y="544947"/>
                </a:cubicBezTo>
                <a:cubicBezTo>
                  <a:pt x="361316" y="524070"/>
                  <a:pt x="378503" y="498693"/>
                  <a:pt x="403069" y="482316"/>
                </a:cubicBezTo>
                <a:cubicBezTo>
                  <a:pt x="415595" y="473965"/>
                  <a:pt x="429395" y="467266"/>
                  <a:pt x="440647" y="457264"/>
                </a:cubicBezTo>
                <a:cubicBezTo>
                  <a:pt x="569349" y="342863"/>
                  <a:pt x="468095" y="413913"/>
                  <a:pt x="553381" y="357056"/>
                </a:cubicBezTo>
                <a:lnTo>
                  <a:pt x="590959" y="244322"/>
                </a:lnTo>
                <a:lnTo>
                  <a:pt x="603485" y="206744"/>
                </a:lnTo>
                <a:cubicBezTo>
                  <a:pt x="599310" y="164991"/>
                  <a:pt x="601136" y="122193"/>
                  <a:pt x="590959" y="81484"/>
                </a:cubicBezTo>
                <a:cubicBezTo>
                  <a:pt x="588095" y="70027"/>
                  <a:pt x="573284" y="65653"/>
                  <a:pt x="565907" y="56431"/>
                </a:cubicBezTo>
                <a:cubicBezTo>
                  <a:pt x="556503" y="44675"/>
                  <a:pt x="549206" y="31379"/>
                  <a:pt x="540855" y="18853"/>
                </a:cubicBezTo>
                <a:cubicBezTo>
                  <a:pt x="411989" y="28058"/>
                  <a:pt x="398450" y="0"/>
                  <a:pt x="327913" y="56431"/>
                </a:cubicBezTo>
                <a:cubicBezTo>
                  <a:pt x="318691" y="63809"/>
                  <a:pt x="311212" y="73133"/>
                  <a:pt x="302861" y="81484"/>
                </a:cubicBezTo>
                <a:cubicBezTo>
                  <a:pt x="295858" y="109495"/>
                  <a:pt x="277482" y="188444"/>
                  <a:pt x="265282" y="206744"/>
                </a:cubicBezTo>
                <a:cubicBezTo>
                  <a:pt x="193486" y="314437"/>
                  <a:pt x="279564" y="178180"/>
                  <a:pt x="227704" y="281900"/>
                </a:cubicBezTo>
                <a:cubicBezTo>
                  <a:pt x="220971" y="295365"/>
                  <a:pt x="209385" y="306013"/>
                  <a:pt x="202652" y="319478"/>
                </a:cubicBezTo>
                <a:cubicBezTo>
                  <a:pt x="196747" y="331288"/>
                  <a:pt x="196031" y="345246"/>
                  <a:pt x="190126" y="357056"/>
                </a:cubicBezTo>
                <a:cubicBezTo>
                  <a:pt x="153784" y="429739"/>
                  <a:pt x="172962" y="356897"/>
                  <a:pt x="140022" y="444738"/>
                </a:cubicBezTo>
                <a:cubicBezTo>
                  <a:pt x="113052" y="516658"/>
                  <a:pt x="145272" y="484343"/>
                  <a:pt x="102444" y="569999"/>
                </a:cubicBezTo>
                <a:cubicBezTo>
                  <a:pt x="80176" y="614536"/>
                  <a:pt x="62659" y="643664"/>
                  <a:pt x="52340" y="695259"/>
                </a:cubicBezTo>
                <a:cubicBezTo>
                  <a:pt x="48165" y="716136"/>
                  <a:pt x="43622" y="736942"/>
                  <a:pt x="39814" y="757889"/>
                </a:cubicBezTo>
                <a:cubicBezTo>
                  <a:pt x="35271" y="782877"/>
                  <a:pt x="32798" y="808252"/>
                  <a:pt x="27288" y="833045"/>
                </a:cubicBezTo>
                <a:cubicBezTo>
                  <a:pt x="24424" y="845934"/>
                  <a:pt x="17626" y="857734"/>
                  <a:pt x="14762" y="870623"/>
                </a:cubicBezTo>
                <a:cubicBezTo>
                  <a:pt x="9252" y="895416"/>
                  <a:pt x="6411" y="920727"/>
                  <a:pt x="2236" y="945779"/>
                </a:cubicBezTo>
                <a:cubicBezTo>
                  <a:pt x="6411" y="1020935"/>
                  <a:pt x="0" y="1097437"/>
                  <a:pt x="14762" y="1171248"/>
                </a:cubicBezTo>
                <a:cubicBezTo>
                  <a:pt x="17714" y="1186010"/>
                  <a:pt x="37319" y="1195299"/>
                  <a:pt x="52340" y="1196300"/>
                </a:cubicBezTo>
                <a:cubicBezTo>
                  <a:pt x="102506" y="1199644"/>
                  <a:pt x="152548" y="1187949"/>
                  <a:pt x="202652" y="1183774"/>
                </a:cubicBezTo>
                <a:cubicBezTo>
                  <a:pt x="215178" y="1179599"/>
                  <a:pt x="228094" y="1176449"/>
                  <a:pt x="240230" y="1171248"/>
                </a:cubicBezTo>
                <a:cubicBezTo>
                  <a:pt x="265455" y="1160437"/>
                  <a:pt x="305712" y="1139645"/>
                  <a:pt x="327913" y="1121144"/>
                </a:cubicBezTo>
                <a:cubicBezTo>
                  <a:pt x="341522" y="1109803"/>
                  <a:pt x="354150" y="1097175"/>
                  <a:pt x="365491" y="1083566"/>
                </a:cubicBezTo>
                <a:cubicBezTo>
                  <a:pt x="395175" y="1047945"/>
                  <a:pt x="390543" y="1056103"/>
                  <a:pt x="390543" y="1020936"/>
                </a:cubicBezTo>
              </a:path>
            </a:pathLst>
          </a:cu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428604"/>
            <a:ext cx="5860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начальная длина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114298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714348" y="1714488"/>
            <a:ext cx="214314" cy="1199644"/>
          </a:xfrm>
          <a:custGeom>
            <a:avLst/>
            <a:gdLst>
              <a:gd name="connsiteX0" fmla="*/ 165074 w 603485"/>
              <a:gd name="connsiteY0" fmla="*/ 682733 h 1199644"/>
              <a:gd name="connsiteX1" fmla="*/ 265282 w 603485"/>
              <a:gd name="connsiteY1" fmla="*/ 595051 h 1199644"/>
              <a:gd name="connsiteX2" fmla="*/ 340439 w 603485"/>
              <a:gd name="connsiteY2" fmla="*/ 544947 h 1199644"/>
              <a:gd name="connsiteX3" fmla="*/ 403069 w 603485"/>
              <a:gd name="connsiteY3" fmla="*/ 482316 h 1199644"/>
              <a:gd name="connsiteX4" fmla="*/ 440647 w 603485"/>
              <a:gd name="connsiteY4" fmla="*/ 457264 h 1199644"/>
              <a:gd name="connsiteX5" fmla="*/ 553381 w 603485"/>
              <a:gd name="connsiteY5" fmla="*/ 357056 h 1199644"/>
              <a:gd name="connsiteX6" fmla="*/ 590959 w 603485"/>
              <a:gd name="connsiteY6" fmla="*/ 244322 h 1199644"/>
              <a:gd name="connsiteX7" fmla="*/ 603485 w 603485"/>
              <a:gd name="connsiteY7" fmla="*/ 206744 h 1199644"/>
              <a:gd name="connsiteX8" fmla="*/ 590959 w 603485"/>
              <a:gd name="connsiteY8" fmla="*/ 81484 h 1199644"/>
              <a:gd name="connsiteX9" fmla="*/ 565907 w 603485"/>
              <a:gd name="connsiteY9" fmla="*/ 56431 h 1199644"/>
              <a:gd name="connsiteX10" fmla="*/ 540855 w 603485"/>
              <a:gd name="connsiteY10" fmla="*/ 18853 h 1199644"/>
              <a:gd name="connsiteX11" fmla="*/ 327913 w 603485"/>
              <a:gd name="connsiteY11" fmla="*/ 56431 h 1199644"/>
              <a:gd name="connsiteX12" fmla="*/ 302861 w 603485"/>
              <a:gd name="connsiteY12" fmla="*/ 81484 h 1199644"/>
              <a:gd name="connsiteX13" fmla="*/ 265282 w 603485"/>
              <a:gd name="connsiteY13" fmla="*/ 206744 h 1199644"/>
              <a:gd name="connsiteX14" fmla="*/ 227704 w 603485"/>
              <a:gd name="connsiteY14" fmla="*/ 281900 h 1199644"/>
              <a:gd name="connsiteX15" fmla="*/ 202652 w 603485"/>
              <a:gd name="connsiteY15" fmla="*/ 319478 h 1199644"/>
              <a:gd name="connsiteX16" fmla="*/ 190126 w 603485"/>
              <a:gd name="connsiteY16" fmla="*/ 357056 h 1199644"/>
              <a:gd name="connsiteX17" fmla="*/ 140022 w 603485"/>
              <a:gd name="connsiteY17" fmla="*/ 444738 h 1199644"/>
              <a:gd name="connsiteX18" fmla="*/ 102444 w 603485"/>
              <a:gd name="connsiteY18" fmla="*/ 569999 h 1199644"/>
              <a:gd name="connsiteX19" fmla="*/ 52340 w 603485"/>
              <a:gd name="connsiteY19" fmla="*/ 695259 h 1199644"/>
              <a:gd name="connsiteX20" fmla="*/ 39814 w 603485"/>
              <a:gd name="connsiteY20" fmla="*/ 757889 h 1199644"/>
              <a:gd name="connsiteX21" fmla="*/ 27288 w 603485"/>
              <a:gd name="connsiteY21" fmla="*/ 833045 h 1199644"/>
              <a:gd name="connsiteX22" fmla="*/ 14762 w 603485"/>
              <a:gd name="connsiteY22" fmla="*/ 870623 h 1199644"/>
              <a:gd name="connsiteX23" fmla="*/ 2236 w 603485"/>
              <a:gd name="connsiteY23" fmla="*/ 945779 h 1199644"/>
              <a:gd name="connsiteX24" fmla="*/ 14762 w 603485"/>
              <a:gd name="connsiteY24" fmla="*/ 1171248 h 1199644"/>
              <a:gd name="connsiteX25" fmla="*/ 52340 w 603485"/>
              <a:gd name="connsiteY25" fmla="*/ 1196300 h 1199644"/>
              <a:gd name="connsiteX26" fmla="*/ 202652 w 603485"/>
              <a:gd name="connsiteY26" fmla="*/ 1183774 h 1199644"/>
              <a:gd name="connsiteX27" fmla="*/ 240230 w 603485"/>
              <a:gd name="connsiteY27" fmla="*/ 1171248 h 1199644"/>
              <a:gd name="connsiteX28" fmla="*/ 327913 w 603485"/>
              <a:gd name="connsiteY28" fmla="*/ 1121144 h 1199644"/>
              <a:gd name="connsiteX29" fmla="*/ 365491 w 603485"/>
              <a:gd name="connsiteY29" fmla="*/ 1083566 h 1199644"/>
              <a:gd name="connsiteX30" fmla="*/ 390543 w 603485"/>
              <a:gd name="connsiteY30" fmla="*/ 1020936 h 119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485" h="1199644">
                <a:moveTo>
                  <a:pt x="165074" y="682733"/>
                </a:moveTo>
                <a:cubicBezTo>
                  <a:pt x="236049" y="576271"/>
                  <a:pt x="119157" y="741170"/>
                  <a:pt x="265282" y="595051"/>
                </a:cubicBezTo>
                <a:cubicBezTo>
                  <a:pt x="303539" y="556796"/>
                  <a:pt x="279772" y="575281"/>
                  <a:pt x="340439" y="544947"/>
                </a:cubicBezTo>
                <a:cubicBezTo>
                  <a:pt x="361316" y="524070"/>
                  <a:pt x="378503" y="498693"/>
                  <a:pt x="403069" y="482316"/>
                </a:cubicBezTo>
                <a:cubicBezTo>
                  <a:pt x="415595" y="473965"/>
                  <a:pt x="429395" y="467266"/>
                  <a:pt x="440647" y="457264"/>
                </a:cubicBezTo>
                <a:cubicBezTo>
                  <a:pt x="569349" y="342863"/>
                  <a:pt x="468095" y="413913"/>
                  <a:pt x="553381" y="357056"/>
                </a:cubicBezTo>
                <a:lnTo>
                  <a:pt x="590959" y="244322"/>
                </a:lnTo>
                <a:lnTo>
                  <a:pt x="603485" y="206744"/>
                </a:lnTo>
                <a:cubicBezTo>
                  <a:pt x="599310" y="164991"/>
                  <a:pt x="601136" y="122193"/>
                  <a:pt x="590959" y="81484"/>
                </a:cubicBezTo>
                <a:cubicBezTo>
                  <a:pt x="588095" y="70027"/>
                  <a:pt x="573284" y="65653"/>
                  <a:pt x="565907" y="56431"/>
                </a:cubicBezTo>
                <a:cubicBezTo>
                  <a:pt x="556503" y="44675"/>
                  <a:pt x="549206" y="31379"/>
                  <a:pt x="540855" y="18853"/>
                </a:cubicBezTo>
                <a:cubicBezTo>
                  <a:pt x="411989" y="28058"/>
                  <a:pt x="398450" y="0"/>
                  <a:pt x="327913" y="56431"/>
                </a:cubicBezTo>
                <a:cubicBezTo>
                  <a:pt x="318691" y="63809"/>
                  <a:pt x="311212" y="73133"/>
                  <a:pt x="302861" y="81484"/>
                </a:cubicBezTo>
                <a:cubicBezTo>
                  <a:pt x="295858" y="109495"/>
                  <a:pt x="277482" y="188444"/>
                  <a:pt x="265282" y="206744"/>
                </a:cubicBezTo>
                <a:cubicBezTo>
                  <a:pt x="193486" y="314437"/>
                  <a:pt x="279564" y="178180"/>
                  <a:pt x="227704" y="281900"/>
                </a:cubicBezTo>
                <a:cubicBezTo>
                  <a:pt x="220971" y="295365"/>
                  <a:pt x="209385" y="306013"/>
                  <a:pt x="202652" y="319478"/>
                </a:cubicBezTo>
                <a:cubicBezTo>
                  <a:pt x="196747" y="331288"/>
                  <a:pt x="196031" y="345246"/>
                  <a:pt x="190126" y="357056"/>
                </a:cubicBezTo>
                <a:cubicBezTo>
                  <a:pt x="153784" y="429739"/>
                  <a:pt x="172962" y="356897"/>
                  <a:pt x="140022" y="444738"/>
                </a:cubicBezTo>
                <a:cubicBezTo>
                  <a:pt x="113052" y="516658"/>
                  <a:pt x="145272" y="484343"/>
                  <a:pt x="102444" y="569999"/>
                </a:cubicBezTo>
                <a:cubicBezTo>
                  <a:pt x="80176" y="614536"/>
                  <a:pt x="62659" y="643664"/>
                  <a:pt x="52340" y="695259"/>
                </a:cubicBezTo>
                <a:cubicBezTo>
                  <a:pt x="48165" y="716136"/>
                  <a:pt x="43622" y="736942"/>
                  <a:pt x="39814" y="757889"/>
                </a:cubicBezTo>
                <a:cubicBezTo>
                  <a:pt x="35271" y="782877"/>
                  <a:pt x="32798" y="808252"/>
                  <a:pt x="27288" y="833045"/>
                </a:cubicBezTo>
                <a:cubicBezTo>
                  <a:pt x="24424" y="845934"/>
                  <a:pt x="17626" y="857734"/>
                  <a:pt x="14762" y="870623"/>
                </a:cubicBezTo>
                <a:cubicBezTo>
                  <a:pt x="9252" y="895416"/>
                  <a:pt x="6411" y="920727"/>
                  <a:pt x="2236" y="945779"/>
                </a:cubicBezTo>
                <a:cubicBezTo>
                  <a:pt x="6411" y="1020935"/>
                  <a:pt x="0" y="1097437"/>
                  <a:pt x="14762" y="1171248"/>
                </a:cubicBezTo>
                <a:cubicBezTo>
                  <a:pt x="17714" y="1186010"/>
                  <a:pt x="37319" y="1195299"/>
                  <a:pt x="52340" y="1196300"/>
                </a:cubicBezTo>
                <a:cubicBezTo>
                  <a:pt x="102506" y="1199644"/>
                  <a:pt x="152548" y="1187949"/>
                  <a:pt x="202652" y="1183774"/>
                </a:cubicBezTo>
                <a:cubicBezTo>
                  <a:pt x="215178" y="1179599"/>
                  <a:pt x="228094" y="1176449"/>
                  <a:pt x="240230" y="1171248"/>
                </a:cubicBezTo>
                <a:cubicBezTo>
                  <a:pt x="265455" y="1160437"/>
                  <a:pt x="305712" y="1139645"/>
                  <a:pt x="327913" y="1121144"/>
                </a:cubicBezTo>
                <a:cubicBezTo>
                  <a:pt x="341522" y="1109803"/>
                  <a:pt x="354150" y="1097175"/>
                  <a:pt x="365491" y="1083566"/>
                </a:cubicBezTo>
                <a:cubicBezTo>
                  <a:pt x="395175" y="1047945"/>
                  <a:pt x="390543" y="1056103"/>
                  <a:pt x="390543" y="1020936"/>
                </a:cubicBezTo>
              </a:path>
            </a:pathLst>
          </a:cu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1785926"/>
            <a:ext cx="55156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конечная длина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42844" y="3286124"/>
            <a:ext cx="785818" cy="642942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>
            <a:off x="1142976" y="2786058"/>
            <a:ext cx="295210" cy="1199644"/>
          </a:xfrm>
          <a:custGeom>
            <a:avLst/>
            <a:gdLst>
              <a:gd name="connsiteX0" fmla="*/ 165074 w 603485"/>
              <a:gd name="connsiteY0" fmla="*/ 682733 h 1199644"/>
              <a:gd name="connsiteX1" fmla="*/ 265282 w 603485"/>
              <a:gd name="connsiteY1" fmla="*/ 595051 h 1199644"/>
              <a:gd name="connsiteX2" fmla="*/ 340439 w 603485"/>
              <a:gd name="connsiteY2" fmla="*/ 544947 h 1199644"/>
              <a:gd name="connsiteX3" fmla="*/ 403069 w 603485"/>
              <a:gd name="connsiteY3" fmla="*/ 482316 h 1199644"/>
              <a:gd name="connsiteX4" fmla="*/ 440647 w 603485"/>
              <a:gd name="connsiteY4" fmla="*/ 457264 h 1199644"/>
              <a:gd name="connsiteX5" fmla="*/ 553381 w 603485"/>
              <a:gd name="connsiteY5" fmla="*/ 357056 h 1199644"/>
              <a:gd name="connsiteX6" fmla="*/ 590959 w 603485"/>
              <a:gd name="connsiteY6" fmla="*/ 244322 h 1199644"/>
              <a:gd name="connsiteX7" fmla="*/ 603485 w 603485"/>
              <a:gd name="connsiteY7" fmla="*/ 206744 h 1199644"/>
              <a:gd name="connsiteX8" fmla="*/ 590959 w 603485"/>
              <a:gd name="connsiteY8" fmla="*/ 81484 h 1199644"/>
              <a:gd name="connsiteX9" fmla="*/ 565907 w 603485"/>
              <a:gd name="connsiteY9" fmla="*/ 56431 h 1199644"/>
              <a:gd name="connsiteX10" fmla="*/ 540855 w 603485"/>
              <a:gd name="connsiteY10" fmla="*/ 18853 h 1199644"/>
              <a:gd name="connsiteX11" fmla="*/ 327913 w 603485"/>
              <a:gd name="connsiteY11" fmla="*/ 56431 h 1199644"/>
              <a:gd name="connsiteX12" fmla="*/ 302861 w 603485"/>
              <a:gd name="connsiteY12" fmla="*/ 81484 h 1199644"/>
              <a:gd name="connsiteX13" fmla="*/ 265282 w 603485"/>
              <a:gd name="connsiteY13" fmla="*/ 206744 h 1199644"/>
              <a:gd name="connsiteX14" fmla="*/ 227704 w 603485"/>
              <a:gd name="connsiteY14" fmla="*/ 281900 h 1199644"/>
              <a:gd name="connsiteX15" fmla="*/ 202652 w 603485"/>
              <a:gd name="connsiteY15" fmla="*/ 319478 h 1199644"/>
              <a:gd name="connsiteX16" fmla="*/ 190126 w 603485"/>
              <a:gd name="connsiteY16" fmla="*/ 357056 h 1199644"/>
              <a:gd name="connsiteX17" fmla="*/ 140022 w 603485"/>
              <a:gd name="connsiteY17" fmla="*/ 444738 h 1199644"/>
              <a:gd name="connsiteX18" fmla="*/ 102444 w 603485"/>
              <a:gd name="connsiteY18" fmla="*/ 569999 h 1199644"/>
              <a:gd name="connsiteX19" fmla="*/ 52340 w 603485"/>
              <a:gd name="connsiteY19" fmla="*/ 695259 h 1199644"/>
              <a:gd name="connsiteX20" fmla="*/ 39814 w 603485"/>
              <a:gd name="connsiteY20" fmla="*/ 757889 h 1199644"/>
              <a:gd name="connsiteX21" fmla="*/ 27288 w 603485"/>
              <a:gd name="connsiteY21" fmla="*/ 833045 h 1199644"/>
              <a:gd name="connsiteX22" fmla="*/ 14762 w 603485"/>
              <a:gd name="connsiteY22" fmla="*/ 870623 h 1199644"/>
              <a:gd name="connsiteX23" fmla="*/ 2236 w 603485"/>
              <a:gd name="connsiteY23" fmla="*/ 945779 h 1199644"/>
              <a:gd name="connsiteX24" fmla="*/ 14762 w 603485"/>
              <a:gd name="connsiteY24" fmla="*/ 1171248 h 1199644"/>
              <a:gd name="connsiteX25" fmla="*/ 52340 w 603485"/>
              <a:gd name="connsiteY25" fmla="*/ 1196300 h 1199644"/>
              <a:gd name="connsiteX26" fmla="*/ 202652 w 603485"/>
              <a:gd name="connsiteY26" fmla="*/ 1183774 h 1199644"/>
              <a:gd name="connsiteX27" fmla="*/ 240230 w 603485"/>
              <a:gd name="connsiteY27" fmla="*/ 1171248 h 1199644"/>
              <a:gd name="connsiteX28" fmla="*/ 327913 w 603485"/>
              <a:gd name="connsiteY28" fmla="*/ 1121144 h 1199644"/>
              <a:gd name="connsiteX29" fmla="*/ 365491 w 603485"/>
              <a:gd name="connsiteY29" fmla="*/ 1083566 h 1199644"/>
              <a:gd name="connsiteX30" fmla="*/ 390543 w 603485"/>
              <a:gd name="connsiteY30" fmla="*/ 1020936 h 119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485" h="1199644">
                <a:moveTo>
                  <a:pt x="165074" y="682733"/>
                </a:moveTo>
                <a:cubicBezTo>
                  <a:pt x="236049" y="576271"/>
                  <a:pt x="119157" y="741170"/>
                  <a:pt x="265282" y="595051"/>
                </a:cubicBezTo>
                <a:cubicBezTo>
                  <a:pt x="303539" y="556796"/>
                  <a:pt x="279772" y="575281"/>
                  <a:pt x="340439" y="544947"/>
                </a:cubicBezTo>
                <a:cubicBezTo>
                  <a:pt x="361316" y="524070"/>
                  <a:pt x="378503" y="498693"/>
                  <a:pt x="403069" y="482316"/>
                </a:cubicBezTo>
                <a:cubicBezTo>
                  <a:pt x="415595" y="473965"/>
                  <a:pt x="429395" y="467266"/>
                  <a:pt x="440647" y="457264"/>
                </a:cubicBezTo>
                <a:cubicBezTo>
                  <a:pt x="569349" y="342863"/>
                  <a:pt x="468095" y="413913"/>
                  <a:pt x="553381" y="357056"/>
                </a:cubicBezTo>
                <a:lnTo>
                  <a:pt x="590959" y="244322"/>
                </a:lnTo>
                <a:lnTo>
                  <a:pt x="603485" y="206744"/>
                </a:lnTo>
                <a:cubicBezTo>
                  <a:pt x="599310" y="164991"/>
                  <a:pt x="601136" y="122193"/>
                  <a:pt x="590959" y="81484"/>
                </a:cubicBezTo>
                <a:cubicBezTo>
                  <a:pt x="588095" y="70027"/>
                  <a:pt x="573284" y="65653"/>
                  <a:pt x="565907" y="56431"/>
                </a:cubicBezTo>
                <a:cubicBezTo>
                  <a:pt x="556503" y="44675"/>
                  <a:pt x="549206" y="31379"/>
                  <a:pt x="540855" y="18853"/>
                </a:cubicBezTo>
                <a:cubicBezTo>
                  <a:pt x="411989" y="28058"/>
                  <a:pt x="398450" y="0"/>
                  <a:pt x="327913" y="56431"/>
                </a:cubicBezTo>
                <a:cubicBezTo>
                  <a:pt x="318691" y="63809"/>
                  <a:pt x="311212" y="73133"/>
                  <a:pt x="302861" y="81484"/>
                </a:cubicBezTo>
                <a:cubicBezTo>
                  <a:pt x="295858" y="109495"/>
                  <a:pt x="277482" y="188444"/>
                  <a:pt x="265282" y="206744"/>
                </a:cubicBezTo>
                <a:cubicBezTo>
                  <a:pt x="193486" y="314437"/>
                  <a:pt x="279564" y="178180"/>
                  <a:pt x="227704" y="281900"/>
                </a:cubicBezTo>
                <a:cubicBezTo>
                  <a:pt x="220971" y="295365"/>
                  <a:pt x="209385" y="306013"/>
                  <a:pt x="202652" y="319478"/>
                </a:cubicBezTo>
                <a:cubicBezTo>
                  <a:pt x="196747" y="331288"/>
                  <a:pt x="196031" y="345246"/>
                  <a:pt x="190126" y="357056"/>
                </a:cubicBezTo>
                <a:cubicBezTo>
                  <a:pt x="153784" y="429739"/>
                  <a:pt x="172962" y="356897"/>
                  <a:pt x="140022" y="444738"/>
                </a:cubicBezTo>
                <a:cubicBezTo>
                  <a:pt x="113052" y="516658"/>
                  <a:pt x="145272" y="484343"/>
                  <a:pt x="102444" y="569999"/>
                </a:cubicBezTo>
                <a:cubicBezTo>
                  <a:pt x="80176" y="614536"/>
                  <a:pt x="62659" y="643664"/>
                  <a:pt x="52340" y="695259"/>
                </a:cubicBezTo>
                <a:cubicBezTo>
                  <a:pt x="48165" y="716136"/>
                  <a:pt x="43622" y="736942"/>
                  <a:pt x="39814" y="757889"/>
                </a:cubicBezTo>
                <a:cubicBezTo>
                  <a:pt x="35271" y="782877"/>
                  <a:pt x="32798" y="808252"/>
                  <a:pt x="27288" y="833045"/>
                </a:cubicBezTo>
                <a:cubicBezTo>
                  <a:pt x="24424" y="845934"/>
                  <a:pt x="17626" y="857734"/>
                  <a:pt x="14762" y="870623"/>
                </a:cubicBezTo>
                <a:cubicBezTo>
                  <a:pt x="9252" y="895416"/>
                  <a:pt x="6411" y="920727"/>
                  <a:pt x="2236" y="945779"/>
                </a:cubicBezTo>
                <a:cubicBezTo>
                  <a:pt x="6411" y="1020935"/>
                  <a:pt x="0" y="1097437"/>
                  <a:pt x="14762" y="1171248"/>
                </a:cubicBezTo>
                <a:cubicBezTo>
                  <a:pt x="17714" y="1186010"/>
                  <a:pt x="37319" y="1195299"/>
                  <a:pt x="52340" y="1196300"/>
                </a:cubicBezTo>
                <a:cubicBezTo>
                  <a:pt x="102506" y="1199644"/>
                  <a:pt x="152548" y="1187949"/>
                  <a:pt x="202652" y="1183774"/>
                </a:cubicBezTo>
                <a:cubicBezTo>
                  <a:pt x="215178" y="1179599"/>
                  <a:pt x="228094" y="1176449"/>
                  <a:pt x="240230" y="1171248"/>
                </a:cubicBezTo>
                <a:cubicBezTo>
                  <a:pt x="265455" y="1160437"/>
                  <a:pt x="305712" y="1139645"/>
                  <a:pt x="327913" y="1121144"/>
                </a:cubicBezTo>
                <a:cubicBezTo>
                  <a:pt x="341522" y="1109803"/>
                  <a:pt x="354150" y="1097175"/>
                  <a:pt x="365491" y="1083566"/>
                </a:cubicBezTo>
                <a:cubicBezTo>
                  <a:pt x="395175" y="1047945"/>
                  <a:pt x="390543" y="1056103"/>
                  <a:pt x="390543" y="1020936"/>
                </a:cubicBezTo>
              </a:path>
            </a:pathLst>
          </a:cu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71736" y="2928935"/>
            <a:ext cx="65722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изменение длины,</a:t>
            </a:r>
          </a:p>
          <a:p>
            <a:pPr algn="ctr">
              <a:buFontTx/>
              <a:buChar char="-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удлинение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71604" y="3000372"/>
            <a:ext cx="1051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</a:t>
            </a:r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71942"/>
            <a:ext cx="45529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232749"/>
          </a:xfrm>
          <a:prstGeom prst="rect">
            <a:avLst/>
          </a:prstGeom>
          <a:ln>
            <a:solidFill>
              <a:srgbClr val="0066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</a:rPr>
              <a:t>Закон Гука:</a:t>
            </a:r>
          </a:p>
          <a:p>
            <a:pPr algn="ctr"/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6600"/>
                </a:solidFill>
              </a:rPr>
              <a:t>Сила упругости при растяжении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6600"/>
                </a:solidFill>
              </a:rPr>
              <a:t>(сжатии) прямо пропорциональна</a:t>
            </a:r>
          </a:p>
          <a:p>
            <a:pPr algn="ctr"/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6600"/>
                </a:solidFill>
              </a:rPr>
              <a:t>удлинению тела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6600"/>
                </a:solidFill>
              </a:rPr>
              <a:t>.</a:t>
            </a:r>
          </a:p>
          <a:p>
            <a:pPr algn="ctr"/>
            <a:r>
              <a:rPr lang="en-US" sz="7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54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упр</a:t>
            </a:r>
            <a:r>
              <a:rPr lang="en-US" sz="7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 =k x</a:t>
            </a:r>
            <a:endParaRPr lang="ru-RU" sz="72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1B180B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6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6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-ж</a:t>
            </a:r>
            <a:r>
              <a:rPr lang="ru-RU" sz="60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есткость тела</a:t>
            </a:r>
          </a:p>
          <a:p>
            <a:pPr algn="ctr"/>
            <a:r>
              <a:rPr lang="ru-RU" sz="60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1B180B"/>
                </a:solidFill>
                <a:latin typeface="Times New Roman" pitchFamily="18" charset="0"/>
                <a:cs typeface="Times New Roman" pitchFamily="18" charset="0"/>
              </a:rPr>
              <a:t>х-удлинение</a:t>
            </a:r>
            <a:endParaRPr lang="ru-RU" sz="60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1B180B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28670"/>
            <a:ext cx="9144000" cy="1938992"/>
          </a:xfrm>
          <a:prstGeom prst="rect">
            <a:avLst/>
          </a:prstGeom>
          <a:ln w="38100">
            <a:solidFill>
              <a:srgbClr val="0066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Вес тела — это сила, с которой тело вследствие притяжения к Земле действует на опору или подвес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000372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Вес тела </a:t>
            </a:r>
            <a:r>
              <a:rPr lang="ru-RU" sz="3200" dirty="0" smtClean="0"/>
              <a:t>— это </a:t>
            </a:r>
            <a:r>
              <a:rPr lang="ru-RU" sz="3200" i="1" dirty="0" smtClean="0"/>
              <a:t>векторная физическая величина и обозначается буквой </a:t>
            </a:r>
            <a:r>
              <a:rPr lang="ru-RU" sz="3200" b="1" dirty="0" smtClean="0">
                <a:solidFill>
                  <a:srgbClr val="006600"/>
                </a:solidFill>
              </a:rPr>
              <a:t>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Деформированное, сжатое тело давит на опору с силой, которую называют </a:t>
            </a:r>
            <a:r>
              <a:rPr lang="ru-RU" sz="2800" b="1" i="1" dirty="0" smtClean="0"/>
              <a:t>весом тела.</a:t>
            </a:r>
            <a:endParaRPr lang="ru-RU" sz="28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5929330"/>
            <a:ext cx="2587643" cy="71438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400050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Если тело и опора неподвижны или движутся равномерно и прямолинейно, то </a:t>
            </a:r>
            <a:r>
              <a:rPr lang="ru-RU" sz="4000" b="1" i="1" dirty="0" smtClean="0">
                <a:solidFill>
                  <a:srgbClr val="006600"/>
                </a:solidFill>
              </a:rPr>
              <a:t>вес тела </a:t>
            </a:r>
            <a:r>
              <a:rPr lang="ru-RU" sz="2800" i="1" dirty="0" smtClean="0"/>
              <a:t>по своему числовому значению </a:t>
            </a:r>
            <a:r>
              <a:rPr lang="ru-RU" sz="4400" b="1" i="1" dirty="0" smtClean="0">
                <a:solidFill>
                  <a:srgbClr val="006600"/>
                </a:solidFill>
              </a:rPr>
              <a:t>= силе тяжести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47386"/>
          <a:stretch>
            <a:fillRect/>
          </a:stretch>
        </p:blipFill>
        <p:spPr bwMode="auto">
          <a:xfrm>
            <a:off x="571472" y="3357562"/>
            <a:ext cx="1785950" cy="314820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00298" y="642918"/>
            <a:ext cx="62865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/>
              <a:t>сила тяжести </a:t>
            </a:r>
          </a:p>
          <a:p>
            <a:r>
              <a:rPr lang="ru-RU" sz="4400" i="1" dirty="0" smtClean="0"/>
              <a:t>приложена к центру</a:t>
            </a:r>
          </a:p>
          <a:p>
            <a:r>
              <a:rPr lang="ru-RU" sz="4400" i="1" dirty="0" smtClean="0"/>
              <a:t>масс тела</a:t>
            </a:r>
            <a:endParaRPr lang="ru-RU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54466"/>
          <a:stretch>
            <a:fillRect/>
          </a:stretch>
        </p:blipFill>
        <p:spPr bwMode="auto">
          <a:xfrm>
            <a:off x="500034" y="0"/>
            <a:ext cx="1806446" cy="2755841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428860" y="3214686"/>
            <a:ext cx="58579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/>
              <a:t>вес приложен к опоре </a:t>
            </a:r>
          </a:p>
          <a:p>
            <a:r>
              <a:rPr lang="ru-RU" sz="4400" i="1" dirty="0" smtClean="0"/>
              <a:t>или подвесу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6488668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(рис. 67, а, б). Стр.61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786546" y="1857364"/>
            <a:ext cx="2357454" cy="5000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857364"/>
            <a:ext cx="2571736" cy="5000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вес 3"/>
          <p:cNvPicPr>
            <a:picLocks noChangeAspect="1" noChangeArrowheads="1"/>
          </p:cNvPicPr>
          <p:nvPr/>
        </p:nvPicPr>
        <p:blipFill>
          <a:blip r:embed="rId2" cstate="print"/>
          <a:srcRect l="18451" t="35372" r="32949"/>
          <a:stretch>
            <a:fillRect/>
          </a:stretch>
        </p:blipFill>
        <p:spPr bwMode="auto">
          <a:xfrm>
            <a:off x="2428860" y="1875525"/>
            <a:ext cx="4741412" cy="498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Вес тела- сила, с которой тело в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следствие притяжения к Земле  действует на опору или растягивает 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подвес.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3504" y="2928934"/>
            <a:ext cx="4214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Сила тяжести приложена к центру масс тела.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3643314"/>
            <a:ext cx="33575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Сила реакции опоры приложена к нижней части тела.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5903893"/>
            <a:ext cx="371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Вес тела приложен к опоре.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4529" r="73551" b="60165"/>
          <a:stretch>
            <a:fillRect/>
          </a:stretch>
        </p:blipFill>
        <p:spPr bwMode="auto">
          <a:xfrm>
            <a:off x="7143768" y="571480"/>
            <a:ext cx="17287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42852"/>
            <a:ext cx="885828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/>
              <a:t>При решении задач</a:t>
            </a:r>
            <a:r>
              <a:rPr lang="en-US" b="1" dirty="0" smtClean="0"/>
              <a:t> g=9,8</a:t>
            </a:r>
            <a:r>
              <a:rPr lang="ru-RU" b="1" dirty="0" smtClean="0"/>
              <a:t>           округляют до 10</a:t>
            </a:r>
            <a:endParaRPr lang="ru-RU" b="1" dirty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0"/>
            <a:ext cx="445135" cy="57148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445135" cy="51181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2" name="TextBox 11"/>
          <p:cNvSpPr txBox="1"/>
          <p:nvPr/>
        </p:nvSpPr>
        <p:spPr>
          <a:xfrm>
            <a:off x="0" y="857232"/>
            <a:ext cx="7000892" cy="24929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tx1"/>
                </a:solidFill>
              </a:rPr>
              <a:t>Задача. (</a:t>
            </a:r>
            <a:r>
              <a:rPr lang="ru-RU" sz="2800" b="1" dirty="0" smtClean="0">
                <a:solidFill>
                  <a:schemeClr val="tx1"/>
                </a:solidFill>
              </a:rPr>
              <a:t>страница 64)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На столе стоит чайник с водой массой 1,5 кг. Определите силу тяжести и вес чайника. Покажите эти силы на рисунке.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58082" y="592933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Рис. 68</a:t>
            </a:r>
            <a:endParaRPr lang="ru-RU" b="1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 l="4529" t="46703" r="73551" b="6044"/>
          <a:stretch>
            <a:fillRect/>
          </a:stretch>
        </p:blipFill>
        <p:spPr bwMode="auto">
          <a:xfrm>
            <a:off x="7286644" y="3286124"/>
            <a:ext cx="1728772" cy="245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6"/>
          <p:cNvGrpSpPr/>
          <p:nvPr/>
        </p:nvGrpSpPr>
        <p:grpSpPr>
          <a:xfrm>
            <a:off x="214282" y="3714752"/>
            <a:ext cx="6924675" cy="2876550"/>
            <a:chOff x="214282" y="3714752"/>
            <a:chExt cx="6924675" cy="2876550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3714752"/>
              <a:ext cx="6924675" cy="28765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4071934" y="4071942"/>
              <a:ext cx="2571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Масштаб: 1 клетка -3Н</a:t>
              </a:r>
            </a:p>
            <a:p>
              <a:r>
                <a:rPr lang="ru-RU" dirty="0" smtClean="0"/>
                <a:t>                   5 клеток-15 Н </a:t>
              </a:r>
              <a:endParaRPr lang="ru-RU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28596" y="4572008"/>
              <a:ext cx="4286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i="1" dirty="0" smtClean="0">
                  <a:cs typeface="Times New Roman" pitchFamily="18" charset="0"/>
                </a:rPr>
                <a:t>g</a:t>
              </a:r>
              <a:endParaRPr lang="ru-RU" sz="36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357554" y="3857628"/>
              <a:ext cx="35719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i="1" dirty="0" smtClean="0">
                  <a:cs typeface="Times New Roman" pitchFamily="18" charset="0"/>
                </a:rPr>
                <a:t> </a:t>
              </a:r>
              <a:r>
                <a:rPr lang="en-US" b="1" i="1" dirty="0" smtClean="0">
                  <a:cs typeface="Times New Roman" pitchFamily="18" charset="0"/>
                </a:rPr>
                <a:t>g</a:t>
              </a:r>
              <a:endParaRPr lang="ru-RU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928926" y="4429132"/>
              <a:ext cx="2043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i="1" dirty="0" smtClean="0">
                  <a:cs typeface="Times New Roman" pitchFamily="18" charset="0"/>
                </a:rPr>
                <a:t>g</a:t>
              </a:r>
              <a:endParaRPr lang="ru-RU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0" y="1"/>
          <a:ext cx="2657484" cy="664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Формула" r:id="rId3" imgW="609480" imgH="1523880" progId="Equation.3">
                  <p:embed/>
                </p:oleObj>
              </mc:Choice>
              <mc:Fallback>
                <p:oleObj name="Формула" r:id="rId3" imgW="609480" imgH="15238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657484" cy="66437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143240" y="0"/>
          <a:ext cx="5589588" cy="6264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9" name="Формула" r:id="rId5" imgW="1574640" imgH="1765080" progId="Equation.3">
                  <p:embed/>
                </p:oleObj>
              </mc:Choice>
              <mc:Fallback>
                <p:oleObj name="Формула" r:id="rId5" imgW="1574640" imgH="17650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0"/>
                        <a:ext cx="5589588" cy="62642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-285772" y="3286136"/>
            <a:ext cx="6643710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0" y="4143380"/>
            <a:ext cx="30003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00767"/>
          </a:xfrm>
          <a:prstGeom prst="rect">
            <a:avLst/>
          </a:prstGeom>
          <a:solidFill>
            <a:srgbClr val="FF66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13.12.11              Сложение двух сил, направленных по одной прямой. Равнодействующая сил.</a:t>
            </a:r>
          </a:p>
          <a:p>
            <a:r>
              <a:rPr lang="ru-RU" sz="4400" dirty="0" smtClean="0"/>
              <a:t>Д/</a:t>
            </a:r>
            <a:r>
              <a:rPr lang="ru-RU" sz="4400" dirty="0" err="1" smtClean="0"/>
              <a:t>з</a:t>
            </a:r>
            <a:r>
              <a:rPr lang="ru-RU" sz="4400" dirty="0" smtClean="0"/>
              <a:t>  П. 29,упр.11.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786058"/>
            <a:ext cx="9144000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000" b="1" i="1" dirty="0" err="1" smtClean="0"/>
              <a:t>Df</a:t>
            </a:r>
            <a:r>
              <a:rPr lang="en-US" sz="4000" b="1" i="1" dirty="0" smtClean="0"/>
              <a:t>. </a:t>
            </a:r>
            <a:r>
              <a:rPr lang="ru-RU" sz="4000" b="1" i="1" dirty="0" smtClean="0"/>
              <a:t>Сила, которая </a:t>
            </a:r>
            <a:r>
              <a:rPr lang="ru-RU" sz="4000" b="1" i="1" u="sng" dirty="0" smtClean="0">
                <a:solidFill>
                  <a:srgbClr val="006600"/>
                </a:solidFill>
              </a:rPr>
              <a:t>производит</a:t>
            </a:r>
            <a:r>
              <a:rPr lang="ru-RU" sz="4000" b="1" i="1" dirty="0" smtClean="0"/>
              <a:t> на тело </a:t>
            </a:r>
            <a:r>
              <a:rPr lang="ru-RU" sz="4000" b="1" i="1" u="sng" dirty="0" smtClean="0">
                <a:solidFill>
                  <a:srgbClr val="006600"/>
                </a:solidFill>
              </a:rPr>
              <a:t>такое же действие, </a:t>
            </a:r>
            <a:r>
              <a:rPr lang="ru-RU" sz="4000" b="1" i="1" dirty="0" smtClean="0"/>
              <a:t>как несколько одновременно действующих сил, называется </a:t>
            </a:r>
            <a:r>
              <a:rPr lang="ru-RU" sz="4000" b="1" i="1" u="sng" dirty="0" smtClean="0">
                <a:solidFill>
                  <a:srgbClr val="006600"/>
                </a:solidFill>
              </a:rPr>
              <a:t>равнодействующей </a:t>
            </a:r>
            <a:r>
              <a:rPr lang="ru-RU" sz="4000" b="1" i="1" dirty="0" smtClean="0"/>
              <a:t>этих сил и обозначается </a:t>
            </a:r>
            <a:r>
              <a:rPr lang="en-US" sz="4000" b="1" i="1" dirty="0" smtClean="0"/>
              <a:t>R</a:t>
            </a:r>
            <a:r>
              <a:rPr lang="ru-RU" sz="4000" b="1" i="1" dirty="0" smtClean="0"/>
              <a:t>.</a:t>
            </a:r>
            <a:endParaRPr lang="ru-RU" sz="4000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F4FE72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474</TotalTime>
  <Words>610</Words>
  <Application>Microsoft Office PowerPoint</Application>
  <PresentationFormat>Экран (4:3)</PresentationFormat>
  <Paragraphs>84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Тема1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</dc:title>
  <dc:creator>ADMIN</dc:creator>
  <cp:lastModifiedBy>Dasha</cp:lastModifiedBy>
  <cp:revision>52</cp:revision>
  <dcterms:created xsi:type="dcterms:W3CDTF">2010-12-07T03:04:03Z</dcterms:created>
  <dcterms:modified xsi:type="dcterms:W3CDTF">2015-05-03T07:06:14Z</dcterms:modified>
</cp:coreProperties>
</file>